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  <p:sldMasterId id="2147483696" r:id="rId4"/>
    <p:sldMasterId id="2147483672" r:id="rId5"/>
  </p:sldMasterIdLst>
  <p:notesMasterIdLst>
    <p:notesMasterId r:id="rId26"/>
  </p:notesMasterIdLst>
  <p:sldIdLst>
    <p:sldId id="256" r:id="rId6"/>
    <p:sldId id="312" r:id="rId7"/>
    <p:sldId id="316" r:id="rId8"/>
    <p:sldId id="314" r:id="rId9"/>
    <p:sldId id="315" r:id="rId10"/>
    <p:sldId id="317" r:id="rId11"/>
    <p:sldId id="329" r:id="rId12"/>
    <p:sldId id="330" r:id="rId13"/>
    <p:sldId id="319" r:id="rId14"/>
    <p:sldId id="320" r:id="rId15"/>
    <p:sldId id="321" r:id="rId16"/>
    <p:sldId id="322" r:id="rId17"/>
    <p:sldId id="323" r:id="rId18"/>
    <p:sldId id="324" r:id="rId19"/>
    <p:sldId id="318" r:id="rId20"/>
    <p:sldId id="325" r:id="rId21"/>
    <p:sldId id="327" r:id="rId22"/>
    <p:sldId id="328" r:id="rId23"/>
    <p:sldId id="326" r:id="rId24"/>
    <p:sldId id="25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5033" autoAdjust="0"/>
  </p:normalViewPr>
  <p:slideViewPr>
    <p:cSldViewPr snapToGrid="0">
      <p:cViewPr varScale="1">
        <p:scale>
          <a:sx n="59" d="100"/>
          <a:sy n="59" d="100"/>
        </p:scale>
        <p:origin x="88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CD923-1608-4BEC-936B-6342528EB5A6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500ED-FE25-48EA-A9B3-292276959C87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77561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pPr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46959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pPr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9623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D6F8-B60F-4AA7-9A9A-D6F6B26BA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BFB11-5C34-48F7-B1F1-00BC3B967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73ABC-2BC2-46F3-8575-C03EF25AE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58C3-B7C4-40A3-9F3F-0215C3AD14E0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87FE6-1F77-4530-9BC4-1F960412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HRD February KPI Report</a:t>
            </a:r>
            <a:endParaRPr lang="en-P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454D6-D1C2-4C6C-8E39-E3682EEF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FEBD-4C5E-42BB-9846-C6B34C7796D5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8556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C100A-7B8F-4FAA-AD74-3964C00BF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5EB87-01A5-41D2-BDE0-7B70E7355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F905D-1C37-444F-8244-9939CF3C9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58C3-B7C4-40A3-9F3F-0215C3AD14E0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8DE75-4F48-49C2-9AC8-88DBAF673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3617A-440C-4EC2-AD3B-2BD18C80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FEBD-4C5E-42BB-9846-C6B34C7796D5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3700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E396A2-4FEF-4F22-88DF-307623DDC6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91E76-E0D8-4DE0-88C3-3A535DAA2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82BA8-AE3F-475A-95BF-E19BB563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58C3-B7C4-40A3-9F3F-0215C3AD14E0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452F1-DA24-4459-92ED-6E03DF046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C533E-EF97-49F9-9702-DBD9D22EE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FEBD-4C5E-42BB-9846-C6B34C7796D5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058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039AE-3630-4E74-A8C8-23E976D30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64FEF-888C-41C5-9C77-061ED00F6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C6028-F8D9-400E-8B71-05D226CBC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D190-2117-43EC-9205-B69D3326C131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9E79F-BE08-44D7-84B3-97246EDEF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9198C-B88D-40C0-994E-C55FA89E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7570-90A6-4048-83F1-A2FA5C0CEFA1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875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7015-24F6-4DEF-A90B-780E6BF8D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3E1E-06EC-43F8-88C2-C585E99B4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A4E10-ED86-48BA-B1F2-929577B72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D190-2117-43EC-9205-B69D3326C131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682F6-B20E-4A84-A228-7310CEE55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3C947-2AFE-4C97-8ACF-0B53B40A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7570-90A6-4048-83F1-A2FA5C0CEFA1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6825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F1F4-5A5A-4E82-8247-7BCBE55C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C60DF-1093-4914-BE57-11F13730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B44E8-34C2-483E-B078-476DFC860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D190-2117-43EC-9205-B69D3326C131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BE0AD-5142-4EF4-9109-52B64F17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57C07-6E58-4077-B2A9-FA9FDE05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7570-90A6-4048-83F1-A2FA5C0CEFA1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2199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6D53-FC70-445B-A90E-1C9B63BE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7565C-F5E6-42C6-894C-7DE49090D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9CC40-06DF-415A-8E96-2743E1C54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63628-0703-495E-A7C8-EAEED1ED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D190-2117-43EC-9205-B69D3326C131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3782D-C928-4C9A-92B0-32FF3AEE9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7E594-8D65-4B0E-989C-27204C55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7570-90A6-4048-83F1-A2FA5C0CEFA1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74317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FD56-6AD6-49E2-B158-25F81F0F8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4CBB8-BECE-4F3C-B04B-886888263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5182D-0B1C-4FAD-95D9-ABE09848E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84A59-D937-4C7C-BF57-03583EB7BD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5FBFD3-5478-4F6F-A2A3-D2A6FA95BD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08D90-80CD-4062-80AB-879B19D6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D190-2117-43EC-9205-B69D3326C131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2C591-B06D-4D19-AB8B-755952D88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DD1716-8D24-45E1-9B74-388C435B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7570-90A6-4048-83F1-A2FA5C0CEFA1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69272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927A6-99AE-45C0-A517-672BAC4A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50996C-B335-4059-B429-C3801CE60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D190-2117-43EC-9205-B69D3326C131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86491A-AD57-471D-8E4D-8005C48CE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4DC50-C533-42CF-A55F-03CFE43B9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7570-90A6-4048-83F1-A2FA5C0CEFA1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0593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649F0E-AF60-4071-9D93-CC61F6B14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D190-2117-43EC-9205-B69D3326C131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31DC2-074F-4F24-AE11-23910B689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36279-68DB-4A1B-A8B2-2ECDC708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7570-90A6-4048-83F1-A2FA5C0CEFA1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22466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5A921-A97B-42F2-A5F7-F66613C3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E76E1-8533-462D-B2D5-C6BC87AE2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4E595-7662-438D-8A6C-C74D6A9FA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FD32D-FA46-40BB-9B98-F47D6FC3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D190-2117-43EC-9205-B69D3326C131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6A0E0-FE36-4C83-953A-3DC7BF0B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388FD-BF99-4FAF-9658-6FFD90A5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7570-90A6-4048-83F1-A2FA5C0CEFA1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05757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9D77-C554-4802-B514-17FC270D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F48B6-5638-4318-BDE8-F6F3F7C8C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EBBE3-0127-42D3-A0C2-1D97DE0C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58C3-B7C4-40A3-9F3F-0215C3AD14E0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6BBA-7B1D-437B-8A74-3E11580B2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005DF-0BD9-4367-9A17-5F87E60FC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FEBD-4C5E-42BB-9846-C6B34C7796D5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01362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D728B-FAF5-49DA-8804-946E217C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F80320-5F9E-4BE5-BC97-4A61E38F6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41679-FF08-4B3B-B32C-653905230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D8DA7-3DB7-4C43-A8C5-877A5AF6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D190-2117-43EC-9205-B69D3326C131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6D41A-DD6E-4FF0-96DF-2AE6AC839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B1505-143A-465D-930C-0A0686F4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7570-90A6-4048-83F1-A2FA5C0CEFA1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710745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1B291-1873-4B9C-9DEE-91D3DBC6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A76042-0699-4446-AB1E-B9F22B10C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85BE1-475E-4806-97F8-9DF09205B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D190-2117-43EC-9205-B69D3326C131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BB43F-5B88-44BF-9D53-FE5E0ED0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35039-6F4F-47CE-802B-1EA1B034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7570-90A6-4048-83F1-A2FA5C0CEFA1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39145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2C683B-6D6A-4EF3-9946-6FED7B4D0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E71FC-9BE4-42A9-8934-56BB604FC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9137-576B-466F-83A0-61F1F3178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D190-2117-43EC-9205-B69D3326C131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B76C4-87DC-4F91-A4D8-6FECBAEC6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31F8A-FCD6-417F-97C8-0D96672D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7570-90A6-4048-83F1-A2FA5C0CEFA1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027941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54B1-74A8-44EA-B78D-C18ADD904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B3EBEE-777F-4DF5-8D6B-D1C70B89E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E997B-F046-4637-902B-08CC18B5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3BB8-5030-4506-9AA4-ED4887EBA64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28799-B357-4CD8-AB91-D67BE2D88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HRD February KPI Report</a:t>
            </a:r>
            <a:endParaRPr lang="en-P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A68EF-B4E9-4CA3-B8AF-52BA8B1B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EA70-2E9C-497E-9512-9A070C13BD0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800147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E91ED-4999-4168-9694-DE70100E9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3BB8-5030-4506-9AA4-ED4887EBA64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0AC92-DA13-40C0-A547-5C712F44A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HRD February KPI Report</a:t>
            </a:r>
            <a:endParaRPr lang="en-P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66648-C92E-4DA0-9B5F-F3DBCD32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EA70-2E9C-497E-9512-9A070C13BD0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109472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25EF2-2A43-4A9D-825A-0F58F8A99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39145-9B37-4F41-B4F1-FBF846587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56DAF-AA6B-4CDE-9E2D-3166E151D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3BB8-5030-4506-9AA4-ED4887EBA64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FD359-6CCE-453B-ADC7-D000AA3A3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AA5BE-DFE8-42D1-9D1C-005C34F69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EA70-2E9C-497E-9512-9A070C13BD0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680393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230BC-C478-4DC8-9253-9D47BF90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441CA-BF8A-4B45-BAF8-F353006DE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AB98B-1F54-4784-A59E-3921ACFB9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F5414-5C49-4502-AB8C-2D02B2FC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3BB8-5030-4506-9AA4-ED4887EBA64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C4F5E-8F1D-40F7-B692-999722DB2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455A3-3EF4-4D96-8A9F-5134E74E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EA70-2E9C-497E-9512-9A070C13BD0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793001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BF1E-3C31-43C9-918B-CA358DA8B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D90C0-792B-41EF-B7F9-F04629699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8D99D1-43FF-437D-B63D-6B8555AB4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CB60E8-0799-4B13-A64D-50707F72C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9FF64-67D9-46E4-8679-52C38CD54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5B177C-64FA-4912-AB94-2A34BCDEF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3BB8-5030-4506-9AA4-ED4887EBA64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87E262-7DB7-42C1-B723-AB85BF234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8A6D4-B5AD-41C7-BF38-72349017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EA70-2E9C-497E-9512-9A070C13BD0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43747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3381-B9C9-43D5-9F58-9AE709AF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A5163A-F544-4B2F-9F00-0FA740DD0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3BB8-5030-4506-9AA4-ED4887EBA64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3B583-4818-410B-86EA-6629892E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5C612-D873-42B1-B1D5-5B0E9042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EA70-2E9C-497E-9512-9A070C13BD0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453707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005C65-F9EE-48BD-8D79-0B48BF40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3BB8-5030-4506-9AA4-ED4887EBA64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CF958A-FFB2-4036-AC3D-1BE9B35E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100BD-5EE4-44E0-844A-9A127836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EA70-2E9C-497E-9512-9A070C13BD0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182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8290-A39E-48FF-B8FA-153E3598D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CCD39-520A-450A-A6CC-6E3B8C70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BEDF0-DF97-4BBC-B370-2D2422675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58C3-B7C4-40A3-9F3F-0215C3AD14E0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0989A-236A-4E12-8B5F-2F2422B65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FF515-84DA-41F9-B32C-3AFE998DF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FEBD-4C5E-42BB-9846-C6B34C7796D5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339250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9D439-0EA2-470D-8C23-C07C44670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32978-4FFF-40AB-BD3B-CE1078426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DAAC1-EFD1-4519-9E61-ABE24AD64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3985A-A315-435A-8F3F-8980A8ADB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3BB8-5030-4506-9AA4-ED4887EBA64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19831-4684-494A-9B9F-39DBE9659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EC72C-D591-47A7-9179-6D95C5963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EA70-2E9C-497E-9512-9A070C13BD0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53330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6A13-31EE-41BB-8F88-DF9915B6C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5B3D66-FA77-43F6-9913-6C53C60A8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3D685-BF1F-4AA0-9F43-5A08F8E9B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A192A-314C-4A42-9C0A-6E9A0300C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3BB8-5030-4506-9AA4-ED4887EBA64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26736-EBC5-4010-B061-EE70779B1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9E9B7-317B-46EB-84C0-C032F97C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EA70-2E9C-497E-9512-9A070C13BD0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69905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CD988-5232-4FF0-AC4C-9366F6581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EC5FC-74E6-4C46-8DC2-A1BB7306B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62202-B558-4272-8433-0F5D477C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3BB8-5030-4506-9AA4-ED4887EBA64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81573-82B7-4F6B-9F3F-70CCC14BC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F24F2-7F92-4137-8755-0C0985D5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EA70-2E9C-497E-9512-9A070C13BD0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036679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DE1F90-B41D-4BDC-B312-2020CBEC3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7B0D68-7911-49A8-AF60-2DE7D61B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1CD6F-C09A-41FA-9DF3-AF6BD674B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3BB8-5030-4506-9AA4-ED4887EBA64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444DB-9878-4BDA-B79F-4BDB138B0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450B4-65BA-469A-86C5-4F543897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EA70-2E9C-497E-9512-9A070C13BD0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7825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01FB6-29B0-427E-8645-6376BDA0E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55EFF-CE36-417F-BB1D-47D259AEE6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BAA61-87BE-468B-85B6-83FD60F9E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CFB2C-5B07-464A-A107-F28107D5A2B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C0C0B-F15D-4C97-98FB-7DE35E4A8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A56B3-4727-4891-BA68-968AD0C8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C9A1-DC07-4118-827B-F8452FAAAB7B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186610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E62D-EEB0-4D47-8087-2EAE51EC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D222-78E8-444D-98BB-96EDAC78C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E15D7-9749-4BEF-B117-48D7C3C2E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CFB2C-5B07-464A-A107-F28107D5A2B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D2DA1-E6F2-4CBB-8966-3FB1B580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5FAA3-9F07-4B46-8BB8-C1D32E5E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C9A1-DC07-4118-827B-F8452FAAAB7B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86173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06595-D7CF-4540-885C-110B437E5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54343-46AC-4A1E-A9B0-C874BBCB3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4C9D5-D7A4-45C1-953C-AD31FAF0B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CFB2C-5B07-464A-A107-F28107D5A2B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2359B-674A-439A-91AE-525DCD3B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704B6-11D8-4CBE-BBBF-D98036571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C9A1-DC07-4118-827B-F8452FAAAB7B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280827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F8359-C301-4F07-936E-09C93ACD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05E05-DACA-44CC-AC80-CE18E9332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556ED-E6F7-4826-822E-656539CE9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4C7A1F-6BD1-4469-82A9-01729AAD1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CFB2C-5B07-464A-A107-F28107D5A2B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28709-4CE3-487D-98E7-91DAA6424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E5DC4-A6E7-4287-8D85-F42C4B8A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C9A1-DC07-4118-827B-F8452FAAAB7B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6291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00470-0F4B-46A2-AD61-31FF2597D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EFB48-699E-42ED-B6C6-64151405C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96BB9-FEC2-4D62-B627-A2F995073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C6515-86E3-4727-BE9D-179BB6726B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3FB83F-02CA-41E6-962A-8F0F37623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42084-1653-4D2C-BE50-1F78D632A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CFB2C-5B07-464A-A107-F28107D5A2B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571A35-F5C6-413B-9B1D-0C2C9F913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86377E-D807-4DD6-8067-C97FCFA65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C9A1-DC07-4118-827B-F8452FAAAB7B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945986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44C-1874-49B6-AC85-B70FE875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241F66-B3F0-4467-8B55-965F54802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CFB2C-5B07-464A-A107-F28107D5A2B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12560-3715-4EBD-93B9-E957455B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0C618-DCC3-45D2-A8A6-139CC11A1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C9A1-DC07-4118-827B-F8452FAAAB7B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475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2684-C303-4B5F-8EDE-AD16C959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F16D4-D780-4397-AA51-A3F3281634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82EBB-888F-42E1-B105-8F718EAEF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D3044-D1C1-42F7-A7EC-4AF71E8C3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58C3-B7C4-40A3-9F3F-0215C3AD14E0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9EDD3-EB7F-4D50-9217-8B84D3925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F350E-944C-47B9-9FCA-BEDDDC27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FEBD-4C5E-42BB-9846-C6B34C7796D5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983697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6D934C-0F0B-4289-8C71-4A18A89F4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CFB2C-5B07-464A-A107-F28107D5A2B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97EE3E-E98F-42AF-8845-0FD6ACC93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85629-E76D-4C45-9AC4-B02660B2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C9A1-DC07-4118-827B-F8452FAAAB7B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042775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1722-5C55-4E16-9544-00B0DAEF8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811BB-FEDC-488A-8033-DF09D3C42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DABD8-A25D-490F-AFF7-D863BDBE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B78C0-4B17-4CC5-BE87-7439CABB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CFB2C-5B07-464A-A107-F28107D5A2B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73234-931D-446D-8134-2B8E939E9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21BF8-B896-4430-B337-C7CC700B6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C9A1-DC07-4118-827B-F8452FAAAB7B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53487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C3EF0-18CE-4000-AB6F-F2270776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5F7001-FE20-46F8-9232-8B8969122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B2D02-366E-41FB-B547-6AD6F8B64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A9CE0-CF6C-47A8-A3B0-A969E0C79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CFB2C-5B07-464A-A107-F28107D5A2B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B9EA8-4640-41D6-B72B-E7A032CF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60B6C-831B-45B9-A26E-5A5EF6D8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C9A1-DC07-4118-827B-F8452FAAAB7B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120863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25EC2-76DB-4F8D-993D-02B62A216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B5032-2F59-453A-86C3-8339629E5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007BF-0799-4593-A924-0146BDC64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CFB2C-5B07-464A-A107-F28107D5A2B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7B4C9-5924-4CD3-BB20-60718B0A8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3B099-CAC7-49FF-A6FB-107EA898E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C9A1-DC07-4118-827B-F8452FAAAB7B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58647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F9568E-7548-4FE5-9A4B-5C58A04392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C7587-64B3-4D4C-A19C-C5389C1D6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36474-C91E-473E-B9E0-8C7C03DD3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CFB2C-5B07-464A-A107-F28107D5A2B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0C931-63F1-4055-BC38-500582D92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D3B44-8216-4706-A8EF-973B093A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C9A1-DC07-4118-827B-F8452FAAAB7B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266577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DBA4-94C1-46FC-99A7-C259C6A28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30406-A52E-4D82-BB04-17065367A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7963C-4758-4DD7-B389-2B456EDD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36F0-F9B5-4062-954D-864D1279801A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94372-BBE1-42FD-B6EF-AFB5669E8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3112-1E24-4DA0-9C39-E0223EB61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4796-68F4-4F8B-AFF9-BC9812E222D5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57320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7F1B8-7500-4810-B028-8FC6DABD7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08EDB-E373-4CBB-B242-68344E484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1698C-E4BB-4B86-B4E7-FCDD714C2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36F0-F9B5-4062-954D-864D1279801A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BACBC-6754-41CA-8365-ABEECB497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2698B-441F-446D-9DCA-5BAB342A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4796-68F4-4F8B-AFF9-BC9812E222D5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637680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0545-F830-49C8-A033-508B9544F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ECDD9-5D86-40BC-8E8A-FD741CF18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1D718-C7CC-470A-8910-62E479D20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36F0-F9B5-4062-954D-864D1279801A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819DD-B057-4BB2-8E20-75A2B06E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666DD-00F3-4EBF-BE34-01F851A6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4796-68F4-4F8B-AFF9-BC9812E222D5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264677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2FF5-4780-42A7-B7E7-22B4A7CE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B005-7952-4F0B-930C-C6ADC7A05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C61F6-EC57-4B31-8AC9-BE79E42A5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ACDD5-EE9B-4F51-A74B-EC8B943FB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36F0-F9B5-4062-954D-864D1279801A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5A643-0BE5-475C-8EDD-B7DEBD5B8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9A4BE-1110-48FC-A1AA-B47789A5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4796-68F4-4F8B-AFF9-BC9812E222D5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468776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294FF-9239-4149-8895-4627463C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7E6FF-CB97-493E-8836-0B4C06D6E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744B0-CB08-47AF-82CB-D952C71E9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C22F1-37C2-4CC6-926E-8B87A53801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51816E-16C4-4215-B6E8-EAFE9C73BE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7FCF19-46D0-46A1-9B2A-6947CFD70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36F0-F9B5-4062-954D-864D1279801A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B006BD-1491-486A-82D8-8F45C83D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EECD9-DFC7-4061-8931-1264FA05C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4796-68F4-4F8B-AFF9-BC9812E222D5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4297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F9EE8-207E-4B7A-9A8F-778BB7439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AC397-A1E8-4B38-BC4A-4291C53ED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5BAD8-051F-4D9C-BF37-1B6CCF9F1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88EDB-4B15-42DE-A23F-2982055AAA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81EE5-F336-4C60-884C-15A6DDE29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C78CD2-B1EF-4CE9-A156-1E1EF2C74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58C3-B7C4-40A3-9F3F-0215C3AD14E0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F4B875-4E43-4B59-8C32-A4E3AE71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D3C6DF-FCBC-4DAD-9C5C-724E2F26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FEBD-4C5E-42BB-9846-C6B34C7796D5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87975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298D3-A5B8-4853-AD0B-8FD0DB54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1E819-EA71-464A-BBAE-A74D38202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36F0-F9B5-4062-954D-864D1279801A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71A1F-91D2-4C66-B495-AD1319DB9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C5673-B574-40E5-9EC5-84A101289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4796-68F4-4F8B-AFF9-BC9812E222D5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498308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6E8BA-4663-44E3-A542-CDEBE181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36F0-F9B5-4062-954D-864D1279801A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35146B-E239-42E4-B6CA-DEC2A2BB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20244-C9B7-478C-A7B4-46CA7D5C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4796-68F4-4F8B-AFF9-BC9812E222D5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203194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6CCE4-E7FC-4745-BFAA-CBA49D5C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892F0-0D19-431C-9E46-FA49B5533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C3B68-529B-462E-BAF5-F04DA1D8A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9A783-184B-426B-989E-DDC16295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36F0-F9B5-4062-954D-864D1279801A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F4C31-0392-46E9-9FB1-720DDA33B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B4655-5B0D-4572-854E-00CC261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4796-68F4-4F8B-AFF9-BC9812E222D5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456297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953F-AD7C-49F4-8F5E-A8822A4FF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0991ED-E6A9-47F7-8951-89A2BBCF4F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F3370-11F8-4181-A368-0F09E41D1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B0048-3C26-4056-993E-942A20D48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36F0-F9B5-4062-954D-864D1279801A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037A2-67EB-4C22-8D88-8690B345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BD281-18E6-4FAC-8795-CEC82EB5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4796-68F4-4F8B-AFF9-BC9812E222D5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98536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C8DB-58DB-444F-85B9-5ABED88F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5AD4D7-A62C-44E4-A255-69381548F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86704-6AD6-41B7-8D2E-E21AA305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36F0-F9B5-4062-954D-864D1279801A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E0466-13B2-4BCC-A974-EEA660D11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215B8-A06D-40E7-B037-6AC3E325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4796-68F4-4F8B-AFF9-BC9812E222D5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689853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613D88-CB48-44CE-A178-2C2A27DFA7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E2664-DB74-4747-A509-931C25111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1EE62-132B-47B3-97FD-984E08005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36F0-F9B5-4062-954D-864D1279801A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6D7EF-94C9-4F4B-B176-AFAF472A7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68696-7BEA-45CA-ABA9-B830AD1A6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4796-68F4-4F8B-AFF9-BC9812E222D5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93960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D8198-D1EB-48B1-8A09-36CFF8B2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4A849-A342-4A30-9EE5-D4F601AC8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58C3-B7C4-40A3-9F3F-0215C3AD14E0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028C8-121B-454C-8B8A-2A6C90D62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79738-F179-4B78-B466-8808FD403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FEBD-4C5E-42BB-9846-C6B34C7796D5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3410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BA082-8E40-4662-9879-1965EBE1B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58C3-B7C4-40A3-9F3F-0215C3AD14E0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D322E-EE69-4C7B-B26C-A35E74F1A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B99FA-49CD-405F-B952-DF047587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FEBD-4C5E-42BB-9846-C6B34C7796D5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39911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013C-5D7C-4FC8-A356-8DD76696B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00C20-38A1-411D-980A-0A003BC58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C8F57-800A-4467-BF0A-0B22D4959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4BC00-89FF-4ACF-8279-4BB05D58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58C3-B7C4-40A3-9F3F-0215C3AD14E0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2143B-E472-458D-A249-F46F20EA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D7E27-0D23-4E72-9466-B463699B3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FEBD-4C5E-42BB-9846-C6B34C7796D5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8511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F310-F172-4EE6-A2D0-D953A2FC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A59120-C8DB-4EF1-99E1-64D7F5D7EE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C8F454-145F-47A1-A2F2-55C225B88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2C5F5-F3E7-4B61-8399-8ABA7FB6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58C3-B7C4-40A3-9F3F-0215C3AD14E0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D8DE4-D761-436B-AF55-4BAA27320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0830E-E23E-40A4-A5F0-A6CB319B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FEBD-4C5E-42BB-9846-C6B34C7796D5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03203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62B56-7A0E-4669-B1EC-D10F57FAA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497D0-52ED-4D97-AE71-0235CFC6B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2AD5B-1AC9-4D66-8657-A3A93AA5DC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F58C3-B7C4-40A3-9F3F-0215C3AD14E0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463C4-39D0-4013-89BD-BD2A393CA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DFBA2-82B9-4376-A21A-E1CE63948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9FEBD-4C5E-42BB-9846-C6B34C7796D5}" type="slidenum">
              <a:rPr lang="en-PH" smtClean="0"/>
              <a:pPr/>
              <a:t>‹#›</a:t>
            </a:fld>
            <a:endParaRPr lang="en-P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12FEE6-8470-4A1A-A255-9A3A653115E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6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86D292-1516-477D-A6DB-230CD328A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2D085-4A8B-4CB3-AD88-DB8A59DEB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E5D3B-6F8D-4AF4-BE21-FA513F89F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3D190-2117-43EC-9205-B69D3326C131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6EF2A-3B6A-4155-8931-DD2B9AC68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B5D4D-F195-4F1C-810F-32BD56A5D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B7570-90A6-4048-83F1-A2FA5C0CEFA1}" type="slidenum">
              <a:rPr lang="en-PH" smtClean="0"/>
              <a:pPr/>
              <a:t>‹#›</a:t>
            </a:fld>
            <a:endParaRPr lang="en-P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AE5F46-D58A-4295-80E2-AE22E15AFDB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60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C2138-5680-40EF-B18E-267886BDF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B6CAF-6CEC-4CD5-AF61-F77806287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57D11-8823-4A38-B400-97105593D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33BB8-5030-4506-9AA4-ED4887EBA64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8D7BE-8B44-43B5-9B92-4F2DD0027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E0DA0-B3C9-4EBE-8166-672558EE6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AEA70-2E9C-497E-9512-9A070C13BD0A}" type="slidenum">
              <a:rPr lang="en-PH" smtClean="0"/>
              <a:pPr/>
              <a:t>‹#›</a:t>
            </a:fld>
            <a:endParaRPr lang="en-P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E411E1-F4BD-4724-B2DB-7C3D7206B0D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91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58B330-CA4F-4FD8-A274-F8E3581FD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DC08B-7371-4AD1-BEC3-F12BCBB5C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75AEC-8020-4891-AAB7-A930A17C1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CFB2C-5B07-464A-A107-F28107D5A2BD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F7C22-18BE-435B-9456-7B9AA5F1B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B47C8-F3F2-4397-BCB5-AADB2A203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FC9A1-DC07-4118-827B-F8452FAAAB7B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0390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9474CF-C958-4DD6-887C-6188F61C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D7D79-E244-4C39-82CB-D3BD60AC2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F6316-9DBB-4DA4-8F17-0A4694DFA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336F0-F9B5-4062-954D-864D1279801A}" type="datetimeFigureOut">
              <a:rPr lang="en-PH" smtClean="0"/>
              <a:pPr/>
              <a:t>22/06/2023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95001-6DE5-4E96-85AE-614BFCE26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708F2-88D2-46BD-AA1B-68114A427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E4796-68F4-4F8B-AFF9-BC9812E222D5}" type="slidenum">
              <a:rPr lang="en-PH" smtClean="0"/>
              <a:pPr/>
              <a:t>‹#›</a:t>
            </a:fld>
            <a:endParaRPr lang="en-P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C81592-86F6-4D0D-9006-CEAAB6E1926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8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Metro+Antipolo+Hospital+%26+Medical+Center&amp;source=lmns&amp;bih=714&amp;biw=1536&amp;rlz=1C1CHZN_enPH1049PH1049&amp;hl=en&amp;sa=X&amp;ved=2ahUKEwjPndfP_8z_AhVhB7cAHUH6ByUQ_AUoAHoECAEQAA" TargetMode="External"/><Relationship Id="rId2" Type="http://schemas.openxmlformats.org/officeDocument/2006/relationships/hyperlink" Target="https://www.google.com/search?sa=X&amp;bih=714&amp;biw=1536&amp;rlz=1C1CHZN_enPH1049PH1049&amp;hl=en&amp;q=metro+antipolo+hospital+and+medical+center+phone&amp;ludocid=17153023294792662764&amp;ved=2ahUKEwiXk7WGgM3_AhVG4TgGHTBcDYoQ6BN6BAg9EAI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a=X&amp;bih=714&amp;biw=1536&amp;rlz=1C1CHZN_enPH1049PH1049&amp;hl=en&amp;q=metro+antipolo+hospital+and+medical+center+phone&amp;ludocid=17153023294792662764&amp;ved=2ahUKEwiXk7WGgM3_AhVG4TgGHTBcDYoQ6BN6BAg9EAI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Marilao+Saint+Michael+Family+Hospital+INC.&amp;source=lmns&amp;bih=714&amp;biw=1536&amp;rlz=1C1CHZN_enPH1049PH1049&amp;hl=en&amp;sa=X&amp;ved=2ahUKEwiJk-LCgs3_AhUhL7cAHVJ8CE4Q_AUoAHoECAEQAA" TargetMode="External"/><Relationship Id="rId2" Type="http://schemas.openxmlformats.org/officeDocument/2006/relationships/hyperlink" Target="https://www.google.com/search?sa=X&amp;bih=714&amp;biw=1536&amp;rlz=1C1CHZN_enPH1049PH1049&amp;hl=en&amp;q=st+michael+hospital+marilao+phone&amp;ludocid=10662500351484444891&amp;ved=2ahUKEwjs2_7ngs3_AhX3UGwGHd_gCb0Q6BN6BAg6EAI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google.com/search?sa=X&amp;bih=714&amp;biw=1536&amp;rlz=1C1CHZN_enPH1049PH1049&amp;hl=en&amp;q=st+michael+hospital+marilao+phone&amp;ludocid=10662500351484444891&amp;ved=2ahUKEwjs2_7ngs3_AhX3UGwGHd_gCb0Q6BN6BAg6EAI" TargetMode="Externa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google.com/search?sa=X&amp;bih=714&amp;biw=1536&amp;rlz=1C1CHZN_enPH1049PH1049&amp;hl=en&amp;q=st+michael+hospital+marilao+phone&amp;ludocid=10662500351484444891&amp;ved=2ahUKEwjs2_7ngs3_AhX3UGwGHd_gCb0Q6BN6BAg6EAI" TargetMode="Externa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google.com/search?sa=X&amp;bih=714&amp;biw=1536&amp;rlz=1C1CHZN_enPH1049PH1049&amp;hl=en&amp;q=st+michael+hospital+marilao+phone&amp;ludocid=10662500351484444891&amp;ved=2ahUKEwjs2_7ngs3_AhX3UGwGHd_gCb0Q6BN6BAg6EAI" TargetMode="Externa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google.com/search?q=International+Health+Screening+Corp.&amp;source=lmns&amp;bih=714&amp;biw=1536&amp;rlz=1C1CHZN_enPH1049PH1049&amp;hl=en&amp;sa=X&amp;ved=2ahUKEwjbmvDI-8z_AhX2iNgFHZ8iBLEQ_AUoAHoECAEQAA" TargetMode="Externa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9399AE-AF54-4A1F-8FFF-8C62BC5426BD}"/>
              </a:ext>
            </a:extLst>
          </p:cNvPr>
          <p:cNvSpPr txBox="1"/>
          <p:nvPr/>
        </p:nvSpPr>
        <p:spPr>
          <a:xfrm>
            <a:off x="4572000" y="4360858"/>
            <a:ext cx="74670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ekton Pro Cond" panose="020F06060202080209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PH" sz="4000" dirty="0">
                <a:solidFill>
                  <a:schemeClr val="bg1"/>
                </a:solidFill>
                <a:latin typeface="Tekton Pro Cond" panose="020F06060202080209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NTERNAL HEALTHCARE PLAN</a:t>
            </a:r>
          </a:p>
          <a:p>
            <a:pPr algn="ctr"/>
            <a:r>
              <a:rPr lang="en-PH" sz="4000" dirty="0">
                <a:solidFill>
                  <a:schemeClr val="bg1"/>
                </a:solidFill>
                <a:latin typeface="Tekton Pro Cond" panose="020F06060202080209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IHP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43B2B-C27D-427B-B5C6-49AC08E599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7" y="548044"/>
            <a:ext cx="3306704" cy="153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09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3918E-9466-3E76-51D7-0FE9725F9008}"/>
              </a:ext>
            </a:extLst>
          </p:cNvPr>
          <p:cNvSpPr txBox="1"/>
          <p:nvPr/>
        </p:nvSpPr>
        <p:spPr>
          <a:xfrm>
            <a:off x="975792" y="1742621"/>
            <a:ext cx="3743692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31190">
              <a:spcAft>
                <a:spcPts val="540"/>
              </a:spcAft>
            </a:pPr>
            <a:r>
              <a:rPr lang="en-PH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PACO MANILA</a:t>
            </a:r>
          </a:p>
          <a:p>
            <a:pPr defTabSz="831190">
              <a:spcAft>
                <a:spcPts val="540"/>
              </a:spcAft>
            </a:pPr>
            <a:endParaRPr lang="en-PH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31190">
              <a:spcAft>
                <a:spcPts val="540"/>
              </a:spcAft>
            </a:pPr>
            <a:r>
              <a:rPr lang="en-PH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Manila Med (Medical Center Manila)</a:t>
            </a:r>
          </a:p>
          <a:p>
            <a:pPr defTabSz="831190">
              <a:spcAft>
                <a:spcPts val="54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850 United Nations Paco, Manila</a:t>
            </a:r>
          </a:p>
          <a:p>
            <a:pPr defTabSz="831190">
              <a:spcAft>
                <a:spcPts val="540"/>
              </a:spcAft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31190">
              <a:spcAft>
                <a:spcPts val="540"/>
              </a:spcAft>
            </a:pPr>
            <a:r>
              <a:rPr lang="en-US" sz="24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Trunkline: 02-85238131-65</a:t>
            </a:r>
          </a:p>
          <a:p>
            <a:pPr>
              <a:spcAft>
                <a:spcPts val="600"/>
              </a:spcAft>
            </a:pPr>
            <a:endParaRPr lang="en-PH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15E0F9-5D30-71A5-5077-35A32289F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00"/>
          <a:stretch/>
        </p:blipFill>
        <p:spPr>
          <a:xfrm>
            <a:off x="4975568" y="1276184"/>
            <a:ext cx="5994829" cy="445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37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02469-1A80-B789-0DE7-8134A2F27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98" t="6591" b="2500"/>
          <a:stretch/>
        </p:blipFill>
        <p:spPr>
          <a:xfrm>
            <a:off x="17213" y="0"/>
            <a:ext cx="8646280" cy="684041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D43AA-B5D6-4B7D-AABF-4BF7AFFDED3E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+mj-lt"/>
                <a:ea typeface="+mj-ea"/>
                <a:cs typeface="+mj-cs"/>
              </a:rPr>
              <a:t>SUMULONG RIZAL</a:t>
            </a:r>
            <a:endParaRPr lang="en-US" sz="23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3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 err="1">
                <a:latin typeface="+mj-lt"/>
                <a:ea typeface="+mj-ea"/>
                <a:cs typeface="+mj-cs"/>
              </a:rPr>
              <a:t>FriendlyCare</a:t>
            </a:r>
            <a:r>
              <a:rPr lang="en-US" sz="2800" b="1" dirty="0">
                <a:latin typeface="+mj-lt"/>
                <a:ea typeface="+mj-ea"/>
                <a:cs typeface="+mj-cs"/>
              </a:rPr>
              <a:t> Clinic</a:t>
            </a:r>
            <a:r>
              <a:rPr lang="en-US" sz="2300" dirty="0">
                <a:latin typeface="+mj-lt"/>
                <a:ea typeface="+mj-ea"/>
                <a:cs typeface="+mj-cs"/>
              </a:rPr>
              <a:t> </a:t>
            </a:r>
            <a:endParaRPr lang="en-US" sz="23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00" dirty="0">
                <a:latin typeface="+mj-lt"/>
                <a:ea typeface="+mj-ea"/>
                <a:cs typeface="+mj-cs"/>
              </a:rPr>
              <a:t>Unit 4, Ground Floor, Silicone Building, </a:t>
            </a:r>
            <a:r>
              <a:rPr lang="en-US" sz="2300" dirty="0" err="1">
                <a:latin typeface="+mj-lt"/>
                <a:ea typeface="+mj-ea"/>
                <a:cs typeface="+mj-cs"/>
              </a:rPr>
              <a:t>Mayamot</a:t>
            </a:r>
            <a:r>
              <a:rPr lang="en-US" sz="2300" dirty="0">
                <a:latin typeface="+mj-lt"/>
                <a:ea typeface="+mj-ea"/>
                <a:cs typeface="+mj-cs"/>
              </a:rPr>
              <a:t> Antipolo Rizal</a:t>
            </a:r>
            <a:endParaRPr lang="en-US" sz="23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3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Phone: 02-8682-3015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840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BDB20C-9AD3-76F3-C953-3C6B2C7848C3}"/>
              </a:ext>
            </a:extLst>
          </p:cNvPr>
          <p:cNvSpPr txBox="1"/>
          <p:nvPr/>
        </p:nvSpPr>
        <p:spPr>
          <a:xfrm>
            <a:off x="1120477" y="1914935"/>
            <a:ext cx="3794331" cy="283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8980">
              <a:spcAft>
                <a:spcPts val="534"/>
              </a:spcAft>
            </a:pPr>
            <a:r>
              <a:rPr lang="en-US" sz="2492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SUMULONG RIZAL</a:t>
            </a:r>
          </a:p>
          <a:p>
            <a:pPr defTabSz="528980">
              <a:spcAft>
                <a:spcPts val="534"/>
              </a:spcAft>
            </a:pPr>
            <a:endParaRPr lang="en-US" sz="2492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528980">
              <a:spcAft>
                <a:spcPts val="534"/>
              </a:spcAft>
            </a:pPr>
            <a:r>
              <a:rPr lang="en-PH" sz="1780" b="1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Metro Antipolo Hospital &amp; Medical Center</a:t>
            </a:r>
          </a:p>
          <a:p>
            <a:pPr defTabSz="528980">
              <a:spcAft>
                <a:spcPts val="534"/>
              </a:spcAft>
            </a:pPr>
            <a:r>
              <a:rPr lang="en-PH" sz="1602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1348 Marikina-Infanta Hwy, </a:t>
            </a:r>
            <a:r>
              <a:rPr lang="en-PH" sz="1602" kern="1200" dirty="0" err="1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Brgy.Mayamot</a:t>
            </a:r>
            <a:r>
              <a:rPr lang="en-PH" sz="1602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, Antipolo, 1800 Rizal</a:t>
            </a:r>
            <a:r>
              <a:rPr lang="en-PH" sz="178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defTabSz="528980">
              <a:spcAft>
                <a:spcPts val="534"/>
              </a:spcAft>
            </a:pPr>
            <a:endParaRPr lang="en-PH" sz="1780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528980">
              <a:spcAft>
                <a:spcPts val="534"/>
              </a:spcAft>
            </a:pPr>
            <a:r>
              <a:rPr lang="en-PH" sz="1780" b="1" kern="1200" dirty="0">
                <a:solidFill>
                  <a:srgbClr val="202124"/>
                </a:solidFill>
                <a:latin typeface="arial" panose="020B0604020202020204" pitchFamily="34" charset="0"/>
                <a:ea typeface="+mn-ea"/>
                <a:cs typeface="+mn-cs"/>
                <a:hlinkClick r:id="rId2"/>
              </a:rPr>
              <a:t>Phone</a:t>
            </a:r>
            <a:r>
              <a:rPr lang="en-PH" sz="1780" b="1" kern="1200" dirty="0">
                <a:solidFill>
                  <a:srgbClr val="202124"/>
                </a:solidFill>
                <a:latin typeface="arial" panose="020B0604020202020204" pitchFamily="34" charset="0"/>
                <a:ea typeface="+mn-ea"/>
                <a:cs typeface="+mn-cs"/>
              </a:rPr>
              <a:t>: </a:t>
            </a:r>
            <a:r>
              <a:rPr lang="en-PH" sz="1780" kern="1200" dirty="0">
                <a:solidFill>
                  <a:srgbClr val="1A0DAB"/>
                </a:solidFill>
                <a:latin typeface="arial" panose="020B0604020202020204" pitchFamily="34" charset="0"/>
                <a:ea typeface="+mn-ea"/>
                <a:cs typeface="+mn-cs"/>
                <a:hlinkClick r:id="rId3"/>
              </a:rPr>
              <a:t>(02) 8722 3208</a:t>
            </a:r>
            <a:endParaRPr lang="en-PH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DA93F7-838A-485B-85CD-C6AE3E157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893" y="1520464"/>
            <a:ext cx="5747625" cy="414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00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A0C7B-FF80-0FEF-2C62-5B0380D99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1" r="13818" b="348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0F67A-B989-AAD8-36F6-57AEC75D9FC7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34"/>
              </a:spcAft>
            </a:pPr>
            <a:r>
              <a:rPr lang="en-US" sz="2600" b="1">
                <a:latin typeface="+mj-lt"/>
                <a:ea typeface="+mj-ea"/>
                <a:cs typeface="+mj-cs"/>
              </a:rPr>
              <a:t>GENERAL TRIAS CAVITE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534"/>
              </a:spcAft>
            </a:pPr>
            <a:endParaRPr lang="en-US" sz="2600" b="1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534"/>
              </a:spcAft>
            </a:pPr>
            <a:r>
              <a:rPr lang="en-US" sz="2600" b="1">
                <a:latin typeface="+mj-lt"/>
                <a:ea typeface="+mj-ea"/>
                <a:cs typeface="+mj-cs"/>
              </a:rPr>
              <a:t>Wellcare Clinics and Lab Inc.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534"/>
              </a:spcAft>
            </a:pPr>
            <a:r>
              <a:rPr lang="en-US" sz="2600">
                <a:latin typeface="+mj-lt"/>
                <a:ea typeface="+mj-ea"/>
                <a:cs typeface="+mj-cs"/>
              </a:rPr>
              <a:t>Burol Main Dasma Cavite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534"/>
              </a:spcAft>
            </a:pPr>
            <a:endParaRPr lang="en-US" sz="2600" b="1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534"/>
              </a:spcAft>
            </a:pPr>
            <a:r>
              <a:rPr lang="en-US" sz="2600" b="1">
                <a:latin typeface="+mj-lt"/>
                <a:ea typeface="+mj-ea"/>
                <a:cs typeface="+mj-cs"/>
                <a:hlinkClick r:id="rId3"/>
              </a:rPr>
              <a:t>Phone</a:t>
            </a:r>
            <a:r>
              <a:rPr lang="en-US" sz="2600" b="1">
                <a:latin typeface="+mj-lt"/>
                <a:ea typeface="+mj-ea"/>
                <a:cs typeface="+mj-cs"/>
              </a:rPr>
              <a:t>: 046-4166530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534"/>
              </a:spcAft>
            </a:pPr>
            <a:endParaRPr lang="en-US" sz="2600"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55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477F2-82B7-86D6-A150-5D833F413D30}"/>
              </a:ext>
            </a:extLst>
          </p:cNvPr>
          <p:cNvSpPr txBox="1"/>
          <p:nvPr/>
        </p:nvSpPr>
        <p:spPr>
          <a:xfrm>
            <a:off x="926704" y="1901101"/>
            <a:ext cx="3683723" cy="2472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65502">
              <a:spcAft>
                <a:spcPts val="470"/>
              </a:spcAft>
            </a:pPr>
            <a:r>
              <a:rPr lang="en-US" sz="2193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GENERAL TRIAS CAVITE</a:t>
            </a:r>
          </a:p>
          <a:p>
            <a:pPr defTabSz="465502">
              <a:spcAft>
                <a:spcPts val="470"/>
              </a:spcAft>
            </a:pPr>
            <a:endParaRPr lang="en-US" sz="2193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465502">
              <a:spcAft>
                <a:spcPts val="470"/>
              </a:spcAft>
            </a:pPr>
            <a:r>
              <a:rPr lang="en-PH" b="1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Divine Grace Medical Center</a:t>
            </a:r>
          </a:p>
          <a:p>
            <a:pPr defTabSz="465502">
              <a:spcAft>
                <a:spcPts val="470"/>
              </a:spcAft>
            </a:pPr>
            <a:r>
              <a:rPr lang="en-PH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 Antero Soriano Hwy, General </a:t>
            </a:r>
            <a:r>
              <a:rPr lang="en-PH" kern="1200" dirty="0" err="1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Trias</a:t>
            </a:r>
            <a:r>
              <a:rPr lang="en-PH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, Cavite</a:t>
            </a:r>
          </a:p>
          <a:p>
            <a:pPr defTabSz="465502">
              <a:spcAft>
                <a:spcPts val="470"/>
              </a:spcAft>
            </a:pPr>
            <a:endParaRPr lang="en-PH" b="1" kern="1200" dirty="0">
              <a:solidFill>
                <a:srgbClr val="FF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465502">
              <a:spcAft>
                <a:spcPts val="470"/>
              </a:spcAft>
            </a:pPr>
            <a:r>
              <a:rPr lang="en-PH" b="1" kern="120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+mn-cs"/>
              </a:rPr>
              <a:t>Phone: (046) 482 6888</a:t>
            </a:r>
            <a:endParaRPr lang="en-PH" sz="4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02F7E-EA21-8B02-5497-F2366AE23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65" y="1325002"/>
            <a:ext cx="6177853" cy="42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69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06F41-CD8F-238A-BAA7-6D4C2E1B52AF}"/>
              </a:ext>
            </a:extLst>
          </p:cNvPr>
          <p:cNvSpPr txBox="1"/>
          <p:nvPr/>
        </p:nvSpPr>
        <p:spPr>
          <a:xfrm>
            <a:off x="1120477" y="1682989"/>
            <a:ext cx="4376104" cy="2447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2917">
              <a:spcAft>
                <a:spcPts val="437"/>
              </a:spcAft>
            </a:pPr>
            <a:r>
              <a:rPr lang="en-US" sz="2976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MARILAO BULACAN</a:t>
            </a:r>
          </a:p>
          <a:p>
            <a:pPr defTabSz="432917">
              <a:spcAft>
                <a:spcPts val="437"/>
              </a:spcAft>
            </a:pPr>
            <a:endParaRPr lang="en-US" sz="2976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432917">
              <a:spcAft>
                <a:spcPts val="437"/>
              </a:spcAft>
            </a:pPr>
            <a:r>
              <a:rPr lang="en-PH" sz="1860" b="1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Fasthealth</a:t>
            </a:r>
            <a:r>
              <a:rPr lang="en-PH" sz="1860" b="1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Diagnostic Center</a:t>
            </a:r>
          </a:p>
          <a:p>
            <a:pPr defTabSz="432917">
              <a:spcAft>
                <a:spcPts val="437"/>
              </a:spcAft>
            </a:pPr>
            <a:r>
              <a:rPr lang="en-PH" sz="1860" kern="1200" dirty="0" err="1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Brgy</a:t>
            </a:r>
            <a:r>
              <a:rPr lang="en-PH" sz="1860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lang="en-PH" sz="1860" kern="1200" dirty="0" err="1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Patubig</a:t>
            </a:r>
            <a:r>
              <a:rPr lang="en-PH" sz="1860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, </a:t>
            </a:r>
            <a:r>
              <a:rPr lang="en-PH" sz="1860" kern="1200" dirty="0" err="1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Marilao</a:t>
            </a:r>
            <a:r>
              <a:rPr lang="en-PH" sz="1860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 Bulacan</a:t>
            </a:r>
          </a:p>
          <a:p>
            <a:pPr defTabSz="432917">
              <a:spcAft>
                <a:spcPts val="437"/>
              </a:spcAft>
            </a:pPr>
            <a:endParaRPr lang="en-PH" sz="1860" b="1" kern="1200" dirty="0">
              <a:solidFill>
                <a:srgbClr val="FF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432917">
              <a:spcAft>
                <a:spcPts val="437"/>
              </a:spcAft>
            </a:pPr>
            <a:r>
              <a:rPr lang="en-PH" sz="1860" b="1" kern="120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+mn-cs"/>
              </a:rPr>
              <a:t>Phone: 0917-1728264</a:t>
            </a:r>
            <a:endParaRPr lang="en-PH" sz="2000" b="1" kern="1200" dirty="0">
              <a:solidFill>
                <a:srgbClr val="FF000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DC233-9F98-4FE0-F7EF-2C1F8C407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500" y="1314016"/>
            <a:ext cx="5639018" cy="422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06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A55E81-F348-A132-7949-C01E9C62D4B7}"/>
              </a:ext>
            </a:extLst>
          </p:cNvPr>
          <p:cNvSpPr txBox="1"/>
          <p:nvPr/>
        </p:nvSpPr>
        <p:spPr>
          <a:xfrm>
            <a:off x="1120477" y="1963203"/>
            <a:ext cx="3873484" cy="2600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2309">
              <a:spcAft>
                <a:spcPts val="376"/>
              </a:spcAft>
            </a:pPr>
            <a:r>
              <a:rPr lang="en-US" sz="2559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MARILAO BULACAN</a:t>
            </a:r>
          </a:p>
          <a:p>
            <a:pPr defTabSz="372309">
              <a:spcAft>
                <a:spcPts val="376"/>
              </a:spcAft>
            </a:pPr>
            <a:endParaRPr lang="en-US" sz="2559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372309">
              <a:spcAft>
                <a:spcPts val="376"/>
              </a:spcAft>
            </a:pPr>
            <a:r>
              <a:rPr lang="en-US" sz="2064" b="1" kern="1200" dirty="0" err="1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Marilao</a:t>
            </a:r>
            <a:r>
              <a:rPr lang="en-US" sz="2064" b="1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 Saint Michael Family Hospital INC.</a:t>
            </a:r>
            <a:r>
              <a:rPr lang="en-US" sz="240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PH" sz="2064" b="1" kern="12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372309">
              <a:spcAft>
                <a:spcPts val="376"/>
              </a:spcAft>
            </a:pPr>
            <a:r>
              <a:rPr lang="es-ES" sz="1548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 C. Santiago, </a:t>
            </a:r>
            <a:r>
              <a:rPr lang="es-ES" sz="1548" kern="1200" dirty="0" err="1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Poblacion</a:t>
            </a:r>
            <a:r>
              <a:rPr lang="es-ES" sz="1548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 II Marilao, </a:t>
            </a:r>
            <a:r>
              <a:rPr lang="es-ES" sz="1548" kern="1200" dirty="0" err="1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Bulacan</a:t>
            </a:r>
            <a:r>
              <a:rPr lang="es-ES" sz="17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defTabSz="372309">
              <a:spcAft>
                <a:spcPts val="376"/>
              </a:spcAft>
            </a:pPr>
            <a:endParaRPr lang="en-PH" sz="1600" b="1" kern="1200" dirty="0">
              <a:solidFill>
                <a:srgbClr val="FF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372309">
              <a:spcAft>
                <a:spcPts val="376"/>
              </a:spcAft>
            </a:pPr>
            <a:r>
              <a:rPr lang="en-PH" sz="1720" b="1" kern="1200" dirty="0">
                <a:solidFill>
                  <a:srgbClr val="202124"/>
                </a:solidFill>
                <a:latin typeface="arial" panose="020B0604020202020204" pitchFamily="34" charset="0"/>
                <a:ea typeface="+mn-ea"/>
                <a:cs typeface="+mn-cs"/>
                <a:hlinkClick r:id="rId2"/>
              </a:rPr>
              <a:t>Phone</a:t>
            </a:r>
            <a:r>
              <a:rPr lang="en-PH" sz="1720" b="1" kern="1200" dirty="0">
                <a:solidFill>
                  <a:srgbClr val="202124"/>
                </a:solidFill>
                <a:latin typeface="arial" panose="020B0604020202020204" pitchFamily="34" charset="0"/>
                <a:ea typeface="+mn-ea"/>
                <a:cs typeface="+mn-cs"/>
              </a:rPr>
              <a:t>: </a:t>
            </a:r>
            <a:r>
              <a:rPr lang="en-PH" sz="1720" kern="1200" dirty="0">
                <a:solidFill>
                  <a:srgbClr val="1A0DAB"/>
                </a:solidFill>
                <a:latin typeface="arial" panose="020B0604020202020204" pitchFamily="34" charset="0"/>
                <a:ea typeface="+mn-ea"/>
                <a:cs typeface="+mn-cs"/>
                <a:hlinkClick r:id="rId3"/>
              </a:rPr>
              <a:t>(044) 769 9012</a:t>
            </a:r>
            <a:endParaRPr lang="en-PH" sz="2000" b="1" kern="1200" dirty="0">
              <a:solidFill>
                <a:srgbClr val="FF000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2007EB-13D5-83B1-FFD2-F2980A643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096" y="1819127"/>
            <a:ext cx="5975422" cy="3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3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ECA7C6-DF89-8589-72F2-F057E396A35C}"/>
              </a:ext>
            </a:extLst>
          </p:cNvPr>
          <p:cNvSpPr txBox="1"/>
          <p:nvPr/>
        </p:nvSpPr>
        <p:spPr>
          <a:xfrm>
            <a:off x="1633621" y="1361958"/>
            <a:ext cx="3508807" cy="232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35078">
              <a:spcAft>
                <a:spcPts val="338"/>
              </a:spcAft>
            </a:pPr>
            <a:r>
              <a:rPr lang="en-US" sz="2303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CABUYAO LAGUNA</a:t>
            </a:r>
          </a:p>
          <a:p>
            <a:pPr defTabSz="335078">
              <a:spcAft>
                <a:spcPts val="338"/>
              </a:spcAft>
            </a:pPr>
            <a:endParaRPr lang="en-US" sz="2303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335078">
              <a:spcAft>
                <a:spcPts val="338"/>
              </a:spcAft>
            </a:pPr>
            <a:r>
              <a:rPr lang="en-US" sz="1858" b="1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CABUYAO MEDICAL CLINIC</a:t>
            </a:r>
            <a:r>
              <a:rPr lang="en-US" sz="2167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PH" sz="1858" b="1" kern="12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335078">
              <a:spcAft>
                <a:spcPts val="338"/>
              </a:spcAft>
            </a:pPr>
            <a:r>
              <a:rPr lang="es-ES" sz="1393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 </a:t>
            </a:r>
            <a:r>
              <a:rPr lang="es-ES" sz="1620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74GG+9HC, </a:t>
            </a:r>
            <a:r>
              <a:rPr lang="es-ES" sz="1620" kern="1200" dirty="0" err="1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Limcaoco</a:t>
            </a:r>
            <a:r>
              <a:rPr lang="es-ES" sz="1620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s-ES" sz="1620" kern="1200" dirty="0" err="1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Subdivision</a:t>
            </a:r>
            <a:r>
              <a:rPr lang="es-ES" sz="1620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, </a:t>
            </a:r>
            <a:r>
              <a:rPr lang="es-ES" sz="1620" kern="1200" dirty="0" err="1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Poblacion</a:t>
            </a:r>
            <a:r>
              <a:rPr lang="es-ES" sz="1620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 3, </a:t>
            </a:r>
            <a:r>
              <a:rPr lang="es-ES" sz="1620" kern="1200" dirty="0" err="1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Cabuyao</a:t>
            </a:r>
            <a:r>
              <a:rPr lang="es-ES" sz="1620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, 4025 Laguna</a:t>
            </a:r>
            <a:r>
              <a:rPr lang="es-ES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5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defTabSz="335078">
              <a:spcAft>
                <a:spcPts val="338"/>
              </a:spcAft>
            </a:pPr>
            <a:endParaRPr lang="en-PH" sz="1440" b="1" kern="1200" dirty="0">
              <a:solidFill>
                <a:srgbClr val="FF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335078">
              <a:spcAft>
                <a:spcPts val="338"/>
              </a:spcAft>
            </a:pPr>
            <a:r>
              <a:rPr lang="en-PH" sz="1548" b="1" kern="1200" dirty="0">
                <a:solidFill>
                  <a:srgbClr val="202124"/>
                </a:solidFill>
                <a:latin typeface="arial" panose="020B0604020202020204" pitchFamily="34" charset="0"/>
                <a:ea typeface="+mn-ea"/>
                <a:cs typeface="+mn-cs"/>
                <a:hlinkClick r:id="rId2"/>
              </a:rPr>
              <a:t>Phone</a:t>
            </a:r>
            <a:r>
              <a:rPr lang="en-PH" sz="1548" b="1" kern="1200" dirty="0">
                <a:solidFill>
                  <a:srgbClr val="202124"/>
                </a:solidFill>
                <a:latin typeface="arial" panose="020B0604020202020204" pitchFamily="34" charset="0"/>
                <a:ea typeface="+mn-ea"/>
                <a:cs typeface="+mn-cs"/>
              </a:rPr>
              <a:t>: </a:t>
            </a:r>
            <a:r>
              <a:rPr lang="en-PH" sz="1548" kern="1200" dirty="0">
                <a:solidFill>
                  <a:srgbClr val="1A0DAB"/>
                </a:solidFill>
                <a:latin typeface="arial" panose="020B0604020202020204" pitchFamily="34" charset="0"/>
                <a:ea typeface="+mn-ea"/>
                <a:cs typeface="+mn-cs"/>
              </a:rPr>
              <a:t>(044) 531-0192</a:t>
            </a:r>
            <a:endParaRPr lang="en-PH" sz="2000" b="1" kern="1200" dirty="0">
              <a:solidFill>
                <a:srgbClr val="FF000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20885-B3E9-581B-23A8-986E4B564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137" y="643467"/>
            <a:ext cx="420624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83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F5514-64AD-87CE-8AEE-CA40C9056245}"/>
              </a:ext>
            </a:extLst>
          </p:cNvPr>
          <p:cNvSpPr txBox="1"/>
          <p:nvPr/>
        </p:nvSpPr>
        <p:spPr>
          <a:xfrm>
            <a:off x="1120477" y="1448219"/>
            <a:ext cx="3881615" cy="1977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08272">
              <a:spcAft>
                <a:spcPts val="311"/>
              </a:spcAft>
            </a:pPr>
            <a:r>
              <a:rPr lang="en-US" sz="2119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CALAMBA LAGUNA</a:t>
            </a:r>
          </a:p>
          <a:p>
            <a:pPr defTabSz="308272">
              <a:spcAft>
                <a:spcPts val="311"/>
              </a:spcAft>
            </a:pPr>
            <a:endParaRPr lang="en-US" sz="2119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308272">
              <a:spcAft>
                <a:spcPts val="311"/>
              </a:spcAft>
            </a:pPr>
            <a:r>
              <a:rPr lang="en-US" sz="1994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CALAMBA MEDICAL CENTER </a:t>
            </a:r>
            <a:endParaRPr lang="en-PH" sz="1709" b="1" kern="12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308272">
              <a:spcAft>
                <a:spcPts val="311"/>
              </a:spcAft>
            </a:pPr>
            <a:r>
              <a:rPr lang="es-ES" sz="1282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 </a:t>
            </a:r>
            <a:r>
              <a:rPr lang="en-US" sz="1656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Crossing AH26, Real, Calamba, Laguna</a:t>
            </a:r>
            <a:r>
              <a:rPr lang="en-US" sz="14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42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defTabSz="308272">
              <a:spcAft>
                <a:spcPts val="311"/>
              </a:spcAft>
            </a:pPr>
            <a:endParaRPr lang="en-PH" sz="1325" b="1" kern="1200" dirty="0">
              <a:solidFill>
                <a:srgbClr val="FF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308272">
              <a:spcAft>
                <a:spcPts val="311"/>
              </a:spcAft>
            </a:pPr>
            <a:r>
              <a:rPr lang="en-PH" sz="1424" b="1" kern="1200" dirty="0">
                <a:solidFill>
                  <a:srgbClr val="202124"/>
                </a:solidFill>
                <a:latin typeface="arial" panose="020B0604020202020204" pitchFamily="34" charset="0"/>
                <a:ea typeface="+mn-ea"/>
                <a:cs typeface="+mn-cs"/>
                <a:hlinkClick r:id="rId2"/>
              </a:rPr>
              <a:t>Phone</a:t>
            </a:r>
            <a:r>
              <a:rPr lang="en-PH" sz="1424" b="1" kern="1200" dirty="0">
                <a:solidFill>
                  <a:srgbClr val="202124"/>
                </a:solidFill>
                <a:latin typeface="arial" panose="020B0604020202020204" pitchFamily="34" charset="0"/>
                <a:ea typeface="+mn-ea"/>
                <a:cs typeface="+mn-cs"/>
              </a:rPr>
              <a:t>:</a:t>
            </a:r>
            <a:r>
              <a:rPr lang="en-PH" sz="1424" b="1" kern="120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+mn-cs"/>
              </a:rPr>
              <a:t> </a:t>
            </a:r>
            <a:r>
              <a:rPr lang="en-PH" sz="1656" kern="1200" dirty="0">
                <a:solidFill>
                  <a:srgbClr val="FF0000"/>
                </a:solidFill>
                <a:latin typeface="Calibri" panose="020F0502020204030204" pitchFamily="34" charset="0"/>
                <a:ea typeface="+mn-ea"/>
                <a:cs typeface="+mn-cs"/>
              </a:rPr>
              <a:t>(049) 545-1740 local 1219</a:t>
            </a:r>
            <a:r>
              <a:rPr lang="en-PH" sz="184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endParaRPr lang="en-PH" sz="2000" b="1" kern="1200" dirty="0">
              <a:solidFill>
                <a:srgbClr val="FF000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02EBD-BD0F-A168-81D5-CB755D25B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092" y="1230357"/>
            <a:ext cx="6069426" cy="439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54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FA788-F8C0-5D19-D951-3AE0B80F3509}"/>
              </a:ext>
            </a:extLst>
          </p:cNvPr>
          <p:cNvSpPr txBox="1"/>
          <p:nvPr/>
        </p:nvSpPr>
        <p:spPr>
          <a:xfrm>
            <a:off x="973394" y="1936675"/>
            <a:ext cx="4816690" cy="268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52783">
              <a:spcAft>
                <a:spcPts val="255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BATANGAS CITY</a:t>
            </a:r>
          </a:p>
          <a:p>
            <a:pPr defTabSz="252783">
              <a:spcAft>
                <a:spcPts val="255"/>
              </a:spcAft>
            </a:pPr>
            <a:endParaRPr lang="en-US" sz="2000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252783">
              <a:spcAft>
                <a:spcPts val="255"/>
              </a:spcAft>
            </a:pPr>
            <a:r>
              <a:rPr lang="en-US" sz="2400" b="1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Shalom Medical Diagnostic Laboratory </a:t>
            </a:r>
            <a:endParaRPr lang="en-PH" sz="2000" b="1" kern="12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252783">
              <a:spcAft>
                <a:spcPts val="255"/>
              </a:spcAft>
            </a:pPr>
            <a:r>
              <a:rPr lang="es-ES" sz="1200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 </a:t>
            </a:r>
            <a:r>
              <a:rPr lang="en-PH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42 </a:t>
            </a:r>
            <a:r>
              <a:rPr lang="en-PH" kern="1200" dirty="0" err="1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M.h.del</a:t>
            </a:r>
            <a:r>
              <a:rPr lang="en-PH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 Pilar, St, Batangas, 4200 Batangas, Philippines 4200 Batangas City Calabarzon</a:t>
            </a:r>
            <a:r>
              <a:rPr lang="en-PH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defTabSz="252783">
              <a:spcAft>
                <a:spcPts val="255"/>
              </a:spcAft>
            </a:pPr>
            <a:endParaRPr lang="en-PH" sz="1200" b="1" kern="1200" dirty="0">
              <a:solidFill>
                <a:srgbClr val="FF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252783">
              <a:spcAft>
                <a:spcPts val="255"/>
              </a:spcAft>
            </a:pPr>
            <a:r>
              <a:rPr lang="en-PH" sz="1400" b="1" kern="1200" dirty="0">
                <a:solidFill>
                  <a:srgbClr val="202124"/>
                </a:solidFill>
                <a:latin typeface="arial" panose="020B0604020202020204" pitchFamily="34" charset="0"/>
                <a:ea typeface="+mn-ea"/>
                <a:cs typeface="+mn-cs"/>
                <a:hlinkClick r:id="rId2"/>
              </a:rPr>
              <a:t>Phone</a:t>
            </a:r>
            <a:r>
              <a:rPr lang="en-PH" sz="1400" b="1" kern="1200" dirty="0">
                <a:solidFill>
                  <a:srgbClr val="202124"/>
                </a:solidFill>
                <a:latin typeface="arial" panose="020B0604020202020204" pitchFamily="34" charset="0"/>
                <a:ea typeface="+mn-ea"/>
                <a:cs typeface="+mn-cs"/>
              </a:rPr>
              <a:t>:</a:t>
            </a:r>
            <a:r>
              <a:rPr lang="en-PH" sz="1400" b="1" kern="120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+mn-cs"/>
              </a:rPr>
              <a:t> </a:t>
            </a:r>
            <a:r>
              <a:rPr lang="en-PH" kern="1200" dirty="0">
                <a:solidFill>
                  <a:srgbClr val="FF0000"/>
                </a:solidFill>
                <a:latin typeface="Calibri" panose="020F0502020204030204" pitchFamily="34" charset="0"/>
                <a:ea typeface="+mn-ea"/>
                <a:cs typeface="+mn-cs"/>
              </a:rPr>
              <a:t>(043) 786 1798</a:t>
            </a:r>
            <a:r>
              <a:rPr lang="en-PH" sz="20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PH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endParaRPr lang="en-PH" sz="2800" b="1" kern="1200" dirty="0">
              <a:solidFill>
                <a:srgbClr val="FF000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5879F-7D13-AB6B-F7BB-A6FC4C196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696" y="1123527"/>
            <a:ext cx="460480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29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D32095-1261-516D-CB1D-F4D24F9D9F8C}"/>
              </a:ext>
            </a:extLst>
          </p:cNvPr>
          <p:cNvSpPr txBox="1"/>
          <p:nvPr/>
        </p:nvSpPr>
        <p:spPr>
          <a:xfrm>
            <a:off x="526026" y="1602658"/>
            <a:ext cx="111399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Ang </a:t>
            </a:r>
            <a:r>
              <a:rPr lang="en-PH" sz="2000" b="1" dirty="0">
                <a:latin typeface="Arial" panose="020B0604020202020204" pitchFamily="34" charset="0"/>
                <a:cs typeface="Arial" panose="020B0604020202020204" pitchFamily="34" charset="0"/>
              </a:rPr>
              <a:t>Internal Healthcare Plan (IHP)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ay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programang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magbibigay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o mag-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aasikaso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kalusugan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bawat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b="1" dirty="0">
                <a:latin typeface="Arial" panose="020B0604020202020204" pitchFamily="34" charset="0"/>
                <a:cs typeface="Arial" panose="020B0604020202020204" pitchFamily="34" charset="0"/>
              </a:rPr>
              <a:t>PCL Employee.</a:t>
            </a:r>
          </a:p>
          <a:p>
            <a:pPr algn="just"/>
            <a:endParaRPr lang="en-PH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Ang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malakas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pangangatawan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maayos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sitwasyon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kalagayan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bawat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empleyado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kumpanya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ay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mahalaga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upang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mapanatili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mataas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paggawa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higit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produktibo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lahat.</a:t>
            </a:r>
          </a:p>
          <a:p>
            <a:pPr algn="just"/>
            <a:endParaRPr lang="en-PH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Sa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kadahilanang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ito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, ang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regular at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epektibong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serbisyo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programang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medikal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pang-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kalusugan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ay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ipinatupad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upang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tiyakin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bawat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empleyado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ay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nananatiling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malusog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8104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FE3D0C-F324-42DB-B01C-386419AC7E8A}"/>
              </a:ext>
            </a:extLst>
          </p:cNvPr>
          <p:cNvSpPr/>
          <p:nvPr/>
        </p:nvSpPr>
        <p:spPr>
          <a:xfrm>
            <a:off x="3287037" y="2510135"/>
            <a:ext cx="5867311" cy="12618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 of Presentation</a:t>
            </a:r>
          </a:p>
          <a:p>
            <a:pPr algn="ctr"/>
            <a:r>
              <a:rPr lang="en-US" sz="3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98D33-6A6B-4E6A-B919-81F50327DA7A}"/>
              </a:ext>
            </a:extLst>
          </p:cNvPr>
          <p:cNvSpPr txBox="1"/>
          <p:nvPr/>
        </p:nvSpPr>
        <p:spPr>
          <a:xfrm>
            <a:off x="7536873" y="5734110"/>
            <a:ext cx="45442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Visit us </a:t>
            </a:r>
          </a:p>
          <a:p>
            <a:pPr algn="ctr"/>
            <a:r>
              <a:rPr lang="en-PH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www.pcl.com.ph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114B8-B8F5-4E69-8706-BA9DD54DE850}"/>
              </a:ext>
            </a:extLst>
          </p:cNvPr>
          <p:cNvSpPr txBox="1"/>
          <p:nvPr/>
        </p:nvSpPr>
        <p:spPr>
          <a:xfrm>
            <a:off x="9213272" y="231338"/>
            <a:ext cx="2272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b="1" dirty="0"/>
              <a:t>End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89297B-8E84-4957-A2BF-F00902BD03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7" y="548044"/>
            <a:ext cx="3306704" cy="153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6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55F367-0803-D4D9-520E-275339165D95}"/>
              </a:ext>
            </a:extLst>
          </p:cNvPr>
          <p:cNvSpPr txBox="1"/>
          <p:nvPr/>
        </p:nvSpPr>
        <p:spPr>
          <a:xfrm>
            <a:off x="629265" y="1366684"/>
            <a:ext cx="108154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PH" sz="2000" b="1" dirty="0">
                <a:latin typeface="Arial" panose="020B0604020202020204" pitchFamily="34" charset="0"/>
                <a:cs typeface="Arial" panose="020B0604020202020204" pitchFamily="34" charset="0"/>
              </a:rPr>
              <a:t>PAGLALARAWAN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endParaRPr lang="en-PH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Ang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plano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pangangalagang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pangkalusugan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ay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isang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benepisyong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pinasimulan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kumpanya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ibinibigay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empleyado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000" b="1" dirty="0">
                <a:latin typeface="Arial" panose="020B0604020202020204" pitchFamily="34" charset="0"/>
                <a:cs typeface="Arial" panose="020B0604020202020204" pitchFamily="34" charset="0"/>
              </a:rPr>
              <a:t>PCL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PH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Ito ay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isang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hospital base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programa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pangangalagang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pangkalusugan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nararapat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pinamamahalaan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kumpanya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pakikipag-ugnayan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i="1" dirty="0">
                <a:latin typeface="Arial" panose="020B0604020202020204" pitchFamily="34" charset="0"/>
                <a:cs typeface="Arial" panose="020B0604020202020204" pitchFamily="34" charset="0"/>
              </a:rPr>
              <a:t>accredited hospital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tumatanggap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emergency at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hindi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pang-emergency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kaso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isang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b="1" dirty="0">
                <a:latin typeface="Arial" panose="020B0604020202020204" pitchFamily="34" charset="0"/>
                <a:cs typeface="Arial" panose="020B0604020202020204" pitchFamily="34" charset="0"/>
              </a:rPr>
              <a:t>"no cash-out policy."</a:t>
            </a:r>
          </a:p>
        </p:txBody>
      </p:sp>
    </p:spTree>
    <p:extLst>
      <p:ext uri="{BB962C8B-B14F-4D97-AF65-F5344CB8AC3E}">
        <p14:creationId xmlns:p14="http://schemas.microsoft.com/office/powerpoint/2010/main" val="3570216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FE2AED-FAED-EF05-18DB-AD0D13993026}"/>
              </a:ext>
            </a:extLst>
          </p:cNvPr>
          <p:cNvSpPr txBox="1"/>
          <p:nvPr/>
        </p:nvSpPr>
        <p:spPr>
          <a:xfrm>
            <a:off x="299884" y="462117"/>
            <a:ext cx="1135625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PH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COORDINATOR</a:t>
            </a:r>
            <a:endParaRPr lang="en-PH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PH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Ang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kumpanya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pamamagitan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IHP Officer, ay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maghahanap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ospital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akreditasyon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estratehikong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matatagpuan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kung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saan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nagtatrabaho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naninirahan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karamihan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empleyado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. Siya ang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taong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in-charge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pag-uugnay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medikal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pangangailangan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empleyado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ospital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, at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pangunahing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contact person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tungkol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alalahanin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pagsingil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PH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Ibibigay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kumpanya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ospital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listahan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empleyado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nakatala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plano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pangangalagang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pangkalusugan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/>
            <a:endParaRPr lang="en-PH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Ang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sinumang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bagong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regular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empleyado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karapat-dapat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pagkatapos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tatlong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magkakasunod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buwan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petsa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MOA ay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idagdag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paminsan-minsan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oras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aplikasyon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pagsusumite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patunay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pagiging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kwalipikado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ospital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PH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PH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0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2C13B3-3A89-0BD4-726D-80D62A761BD6}"/>
              </a:ext>
            </a:extLst>
          </p:cNvPr>
          <p:cNvSpPr txBox="1"/>
          <p:nvPr/>
        </p:nvSpPr>
        <p:spPr>
          <a:xfrm>
            <a:off x="167149" y="393291"/>
            <a:ext cx="11769212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PH" sz="2300" b="1" dirty="0">
                <a:latin typeface="Arial" panose="020B0604020202020204" pitchFamily="34" charset="0"/>
                <a:cs typeface="Arial" panose="020B0604020202020204" pitchFamily="34" charset="0"/>
              </a:rPr>
              <a:t>PAGTATAPOS/RESIGNED: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ding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abisuhan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kumpanya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akreditadong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ospital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hiwalay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empleyado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loob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dalawampu't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apat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(24)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oras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mula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huling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araw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trabaho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empleyado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PH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PH" sz="2300" b="1" dirty="0">
                <a:latin typeface="Arial" panose="020B0604020202020204" pitchFamily="34" charset="0"/>
                <a:cs typeface="Arial" panose="020B0604020202020204" pitchFamily="34" charset="0"/>
              </a:rPr>
              <a:t>LIMIT: 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Ang Maximum Benefit Limit (MBL)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bawat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empleyado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sumasaklaw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hospitalization/professional fees ay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tulad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sumusunod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PH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50,000.00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isang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taon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/ Rank at File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hanggang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Supervisory</a:t>
            </a:r>
          </a:p>
          <a:p>
            <a:pPr algn="just"/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75,000.00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isang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taon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/ Managerial</a:t>
            </a:r>
          </a:p>
          <a:p>
            <a:pPr algn="just"/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100,000.00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isang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taon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/ Executive</a:t>
            </a:r>
          </a:p>
          <a:p>
            <a:pPr algn="just"/>
            <a:endParaRPr lang="en-PH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PH" sz="2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 </a:t>
            </a:r>
            <a:r>
              <a:rPr lang="en-PH" sz="23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anumang</a:t>
            </a:r>
            <a:r>
              <a:rPr lang="en-PH" sz="2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labis</a:t>
            </a:r>
            <a:r>
              <a:rPr lang="en-PH" sz="2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ay </a:t>
            </a:r>
            <a:r>
              <a:rPr lang="en-PH" sz="23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pananagutan</a:t>
            </a:r>
            <a:r>
              <a:rPr lang="en-PH" sz="2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3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empleyado</a:t>
            </a:r>
            <a:r>
              <a:rPr lang="en-PH" sz="2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PH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PH" sz="2300" b="1" dirty="0">
                <a:latin typeface="Arial" panose="020B0604020202020204" pitchFamily="34" charset="0"/>
                <a:cs typeface="Arial" panose="020B0604020202020204" pitchFamily="34" charset="0"/>
              </a:rPr>
              <a:t>FEE: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programang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ito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ay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hindi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nag-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aambag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ngunit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maaaring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mangailangan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bayad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administrasyon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isang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daang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piso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(Php100)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bawat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empleyado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kasama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kumpanya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kada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300" dirty="0" err="1">
                <a:latin typeface="Arial" panose="020B0604020202020204" pitchFamily="34" charset="0"/>
                <a:cs typeface="Arial" panose="020B0604020202020204" pitchFamily="34" charset="0"/>
              </a:rPr>
              <a:t>buwan</a:t>
            </a:r>
            <a:r>
              <a:rPr lang="en-PH" sz="23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7359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30A447-605C-3F11-8538-669B26B2EB46}"/>
              </a:ext>
            </a:extLst>
          </p:cNvPr>
          <p:cNvSpPr txBox="1"/>
          <p:nvPr/>
        </p:nvSpPr>
        <p:spPr>
          <a:xfrm>
            <a:off x="580102" y="651076"/>
            <a:ext cx="9704439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200" b="1" i="1" dirty="0">
                <a:highlight>
                  <a:srgbClr val="FFFF00"/>
                </a:highlight>
              </a:rPr>
              <a:t>MEDICAL BENEFITS PROVISIONS</a:t>
            </a:r>
          </a:p>
          <a:p>
            <a:endParaRPr lang="en-PH" b="1" dirty="0"/>
          </a:p>
          <a:p>
            <a:pPr marL="342900" indent="-342900">
              <a:buFont typeface="+mj-lt"/>
              <a:buAutoNum type="arabicPeriod"/>
            </a:pPr>
            <a:r>
              <a:rPr lang="en-PH" sz="2800" b="1" dirty="0"/>
              <a:t>INPATIENTS BENEFITS</a:t>
            </a:r>
          </a:p>
          <a:p>
            <a:pPr marL="342900" indent="-342900">
              <a:buFont typeface="+mj-lt"/>
              <a:buAutoNum type="arabicPeriod"/>
            </a:pPr>
            <a:r>
              <a:rPr lang="en-PH" sz="2800" b="1" dirty="0"/>
              <a:t>ACCREDITED PHYSICIAN’S FEE</a:t>
            </a:r>
          </a:p>
          <a:p>
            <a:pPr marL="342900" indent="-342900">
              <a:buFont typeface="+mj-lt"/>
              <a:buAutoNum type="arabicPeriod"/>
            </a:pPr>
            <a:r>
              <a:rPr lang="en-PH" sz="2800" b="1" dirty="0"/>
              <a:t>EMERGENCY BENEFITS</a:t>
            </a:r>
          </a:p>
          <a:p>
            <a:pPr marL="342900" indent="-342900">
              <a:buFont typeface="+mj-lt"/>
              <a:buAutoNum type="arabicPeriod"/>
            </a:pPr>
            <a:r>
              <a:rPr lang="en-PH" sz="2800" b="1" dirty="0"/>
              <a:t>OUTPATIENT BENEFITS (Consultation / Laboratory Test)</a:t>
            </a:r>
          </a:p>
          <a:p>
            <a:pPr marL="342900" indent="-342900">
              <a:buFont typeface="+mj-lt"/>
              <a:buAutoNum type="arabicPeriod"/>
            </a:pPr>
            <a:r>
              <a:rPr lang="en-PH" sz="2800" b="1" dirty="0"/>
              <a:t>ANNUAL PHYSICAL EXAMINATION BENEFITS</a:t>
            </a:r>
          </a:p>
          <a:p>
            <a:pPr marL="342900" indent="-342900">
              <a:buFont typeface="+mj-lt"/>
              <a:buAutoNum type="arabicPeriod"/>
            </a:pPr>
            <a:r>
              <a:rPr lang="en-PH" sz="2800" b="1" dirty="0"/>
              <a:t>DENTAL ( up to </a:t>
            </a:r>
            <a:r>
              <a:rPr lang="en-PH" sz="2800" b="1" dirty="0" err="1"/>
              <a:t>Php</a:t>
            </a:r>
            <a:r>
              <a:rPr lang="en-PH" sz="2800" b="1" dirty="0"/>
              <a:t> 2,000.00 maximum benefits)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00B0F-58DC-8820-C839-F8972838368C}"/>
              </a:ext>
            </a:extLst>
          </p:cNvPr>
          <p:cNvSpPr txBox="1"/>
          <p:nvPr/>
        </p:nvSpPr>
        <p:spPr>
          <a:xfrm>
            <a:off x="580102" y="4355294"/>
            <a:ext cx="1094330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800" b="1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PHILHEALTH:</a:t>
            </a:r>
            <a:r>
              <a:rPr lang="en-PH" sz="2000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Ang lahat 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benepisyo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limitasyon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ibinigay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ilalim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probisyon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benepisyong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ito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ay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kasama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Benepisyo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PhilHealth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maliban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kung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iba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tinukoy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Iskedyul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 err="1">
                <a:latin typeface="Arial" panose="020B0604020202020204" pitchFamily="34" charset="0"/>
                <a:cs typeface="Arial" panose="020B0604020202020204" pitchFamily="34" charset="0"/>
              </a:rPr>
              <a:t>Benepisyo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050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848BDD-34C7-6236-F4E5-02B412685AAD}"/>
              </a:ext>
            </a:extLst>
          </p:cNvPr>
          <p:cNvSpPr txBox="1"/>
          <p:nvPr/>
        </p:nvSpPr>
        <p:spPr>
          <a:xfrm>
            <a:off x="452282" y="1336790"/>
            <a:ext cx="1094330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600" b="1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IHP OFFICER / COORDINATOR:</a:t>
            </a:r>
            <a:r>
              <a:rPr lang="en-PH" sz="2800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PH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PH" sz="2800" dirty="0">
                <a:latin typeface="Arial" panose="020B0604020202020204" pitchFamily="34" charset="0"/>
                <a:cs typeface="Arial" panose="020B0604020202020204" pitchFamily="34" charset="0"/>
              </a:rPr>
              <a:t>Ang </a:t>
            </a:r>
            <a:r>
              <a:rPr lang="en-PH" sz="2800" dirty="0" err="1">
                <a:latin typeface="Arial" panose="020B0604020202020204" pitchFamily="34" charset="0"/>
                <a:cs typeface="Arial" panose="020B0604020202020204" pitchFamily="34" charset="0"/>
              </a:rPr>
              <a:t>ating</a:t>
            </a:r>
            <a:r>
              <a:rPr lang="en-PH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800" b="1" dirty="0">
                <a:latin typeface="Arial" panose="020B0604020202020204" pitchFamily="34" charset="0"/>
                <a:cs typeface="Arial" panose="020B0604020202020204" pitchFamily="34" charset="0"/>
              </a:rPr>
              <a:t>IHP Officer </a:t>
            </a:r>
            <a:r>
              <a:rPr lang="en-PH" sz="2800" dirty="0" err="1">
                <a:latin typeface="Arial" panose="020B0604020202020204" pitchFamily="34" charset="0"/>
                <a:cs typeface="Arial" panose="020B0604020202020204" pitchFamily="34" charset="0"/>
              </a:rPr>
              <a:t>lamang</a:t>
            </a:r>
            <a:r>
              <a:rPr lang="en-PH" sz="2800" dirty="0">
                <a:latin typeface="Arial" panose="020B0604020202020204" pitchFamily="34" charset="0"/>
                <a:cs typeface="Arial" panose="020B0604020202020204" pitchFamily="34" charset="0"/>
              </a:rPr>
              <a:t> ang may </a:t>
            </a:r>
            <a:r>
              <a:rPr lang="en-PH" sz="2800" dirty="0" err="1">
                <a:latin typeface="Arial" panose="020B0604020202020204" pitchFamily="34" charset="0"/>
                <a:cs typeface="Arial" panose="020B0604020202020204" pitchFamily="34" charset="0"/>
              </a:rPr>
              <a:t>karapatang</a:t>
            </a:r>
            <a:r>
              <a:rPr lang="en-PH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800" dirty="0" err="1">
                <a:latin typeface="Arial" panose="020B0604020202020204" pitchFamily="34" charset="0"/>
                <a:cs typeface="Arial" panose="020B0604020202020204" pitchFamily="34" charset="0"/>
              </a:rPr>
              <a:t>tumawag</a:t>
            </a:r>
            <a:r>
              <a:rPr lang="en-PH" sz="28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PH" sz="2800" dirty="0" err="1">
                <a:latin typeface="Arial" panose="020B0604020202020204" pitchFamily="34" charset="0"/>
                <a:cs typeface="Arial" panose="020B0604020202020204" pitchFamily="34" charset="0"/>
              </a:rPr>
              <a:t>magasikaso</a:t>
            </a:r>
            <a:r>
              <a:rPr lang="en-PH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8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800" dirty="0" err="1">
                <a:latin typeface="Arial" panose="020B0604020202020204" pitchFamily="34" charset="0"/>
                <a:cs typeface="Arial" panose="020B0604020202020204" pitchFamily="34" charset="0"/>
              </a:rPr>
              <a:t>isang</a:t>
            </a:r>
            <a:r>
              <a:rPr lang="en-PH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800" dirty="0" err="1">
                <a:latin typeface="Arial" panose="020B0604020202020204" pitchFamily="34" charset="0"/>
                <a:cs typeface="Arial" panose="020B0604020202020204" pitchFamily="34" charset="0"/>
              </a:rPr>
              <a:t>empleyado</a:t>
            </a:r>
            <a:r>
              <a:rPr lang="en-PH" sz="28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2800" dirty="0" err="1">
                <a:latin typeface="Arial" panose="020B0604020202020204" pitchFamily="34" charset="0"/>
                <a:cs typeface="Arial" panose="020B0604020202020204" pitchFamily="34" charset="0"/>
              </a:rPr>
              <a:t>kanyang</a:t>
            </a:r>
            <a:r>
              <a:rPr lang="en-PH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800" dirty="0" err="1">
                <a:latin typeface="Arial" panose="020B0604020202020204" pitchFamily="34" charset="0"/>
                <a:cs typeface="Arial" panose="020B0604020202020204" pitchFamily="34" charset="0"/>
              </a:rPr>
              <a:t>pangangailangan</a:t>
            </a:r>
            <a:r>
              <a:rPr lang="en-PH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8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800" dirty="0" err="1">
                <a:latin typeface="Arial" panose="020B0604020202020204" pitchFamily="34" charset="0"/>
                <a:cs typeface="Arial" panose="020B0604020202020204" pitchFamily="34" charset="0"/>
              </a:rPr>
              <a:t>programang</a:t>
            </a:r>
            <a:r>
              <a:rPr lang="en-PH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800" dirty="0" err="1">
                <a:latin typeface="Arial" panose="020B0604020202020204" pitchFamily="34" charset="0"/>
                <a:cs typeface="Arial" panose="020B0604020202020204" pitchFamily="34" charset="0"/>
              </a:rPr>
              <a:t>ito</a:t>
            </a:r>
            <a:r>
              <a:rPr lang="en-PH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2800" dirty="0" err="1">
                <a:latin typeface="Arial" panose="020B0604020202020204" pitchFamily="34" charset="0"/>
                <a:cs typeface="Arial" panose="020B0604020202020204" pitchFamily="34" charset="0"/>
              </a:rPr>
              <a:t>Maaari</a:t>
            </a:r>
            <a:r>
              <a:rPr lang="en-PH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800" dirty="0" err="1">
                <a:latin typeface="Arial" panose="020B0604020202020204" pitchFamily="34" charset="0"/>
                <a:cs typeface="Arial" panose="020B0604020202020204" pitchFamily="34" charset="0"/>
              </a:rPr>
              <a:t>ninyong</a:t>
            </a:r>
            <a:r>
              <a:rPr lang="en-PH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800" dirty="0" err="1">
                <a:latin typeface="Arial" panose="020B0604020202020204" pitchFamily="34" charset="0"/>
                <a:cs typeface="Arial" panose="020B0604020202020204" pitchFamily="34" charset="0"/>
              </a:rPr>
              <a:t>tawagan</a:t>
            </a:r>
            <a:r>
              <a:rPr lang="en-PH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800" dirty="0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PH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Ms. Baby Liza D. Nacor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8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</a:t>
            </a:r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8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numerong</a:t>
            </a:r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PH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0908-2256794. </a:t>
            </a:r>
          </a:p>
          <a:p>
            <a:pPr algn="just"/>
            <a:endParaRPr lang="en-PH" sz="2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r>
              <a:rPr lang="en-PH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Tandaan</a:t>
            </a:r>
            <a:r>
              <a:rPr lang="en-PH" sz="280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PH" sz="28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kailangan</a:t>
            </a:r>
            <a:r>
              <a:rPr lang="en-PH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ng </a:t>
            </a:r>
            <a:r>
              <a:rPr lang="en-PH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Letter of Authorization (LOA) </a:t>
            </a:r>
            <a:r>
              <a:rPr lang="en-PH" sz="28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</a:t>
            </a:r>
            <a:r>
              <a:rPr lang="en-PH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PH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manggagaling</a:t>
            </a:r>
            <a:r>
              <a:rPr lang="en-PH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PH" sz="28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</a:t>
            </a:r>
            <a:r>
              <a:rPr lang="en-PH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PCL </a:t>
            </a:r>
            <a:r>
              <a:rPr lang="en-PH" sz="28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bago</a:t>
            </a:r>
            <a:r>
              <a:rPr lang="en-PH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mag avail.</a:t>
            </a:r>
            <a:endParaRPr lang="en-PH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76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2F5B26-A44D-9B96-495B-FD306F732E84}"/>
              </a:ext>
            </a:extLst>
          </p:cNvPr>
          <p:cNvSpPr txBox="1"/>
          <p:nvPr/>
        </p:nvSpPr>
        <p:spPr>
          <a:xfrm>
            <a:off x="6590662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ACCREDITED HOSPITALS AND CLINICS</a:t>
            </a:r>
          </a:p>
        </p:txBody>
      </p:sp>
      <p:pic>
        <p:nvPicPr>
          <p:cNvPr id="6" name="Graphic 5" descr="Medical">
            <a:extLst>
              <a:ext uri="{FF2B5EF4-FFF2-40B4-BE49-F238E27FC236}">
                <a16:creationId xmlns:a16="http://schemas.microsoft.com/office/drawing/2014/main" id="{4BA80FA2-F79E-8DBD-9FA3-8D0F84DEA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759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9AC3A0-EE70-3ABA-8C54-FB89BC2B5032}"/>
              </a:ext>
            </a:extLst>
          </p:cNvPr>
          <p:cNvSpPr txBox="1"/>
          <p:nvPr/>
        </p:nvSpPr>
        <p:spPr>
          <a:xfrm>
            <a:off x="216310" y="640080"/>
            <a:ext cx="5584721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latin typeface="+mj-lt"/>
                <a:ea typeface="+mj-ea"/>
                <a:cs typeface="+mj-cs"/>
              </a:rPr>
              <a:t>PACO MANILA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i="0" dirty="0">
                <a:effectLst/>
                <a:latin typeface="+mj-lt"/>
                <a:ea typeface="+mj-ea"/>
                <a:cs typeface="+mj-cs"/>
              </a:rPr>
              <a:t>International Health Screening Corp.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0" i="0" dirty="0">
                <a:effectLst/>
                <a:latin typeface="+mj-lt"/>
                <a:ea typeface="+mj-ea"/>
                <a:cs typeface="+mj-cs"/>
              </a:rPr>
              <a:t>Unit B-1, </a:t>
            </a:r>
            <a:r>
              <a:rPr lang="en-US" sz="2400" b="0" i="0" dirty="0" err="1">
                <a:effectLst/>
                <a:latin typeface="+mj-lt"/>
                <a:ea typeface="+mj-ea"/>
                <a:cs typeface="+mj-cs"/>
              </a:rPr>
              <a:t>Sinagoga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400" b="0" i="0" dirty="0" err="1">
                <a:effectLst/>
                <a:latin typeface="+mj-lt"/>
                <a:ea typeface="+mj-ea"/>
                <a:cs typeface="+mj-cs"/>
              </a:rPr>
              <a:t>Bldg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</a:rPr>
              <a:t>, 481 </a:t>
            </a:r>
            <a:r>
              <a:rPr lang="en-US" sz="2400" b="0" i="0" dirty="0" err="1">
                <a:effectLst/>
                <a:latin typeface="+mj-lt"/>
                <a:ea typeface="+mj-ea"/>
                <a:cs typeface="+mj-cs"/>
              </a:rPr>
              <a:t>Sinagoga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</a:rPr>
              <a:t> St, Malate, Manila, 1004 Metro Manila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+mj-lt"/>
                <a:ea typeface="+mj-ea"/>
                <a:cs typeface="+mj-cs"/>
              </a:rPr>
              <a:t>Phone: </a:t>
            </a:r>
            <a:r>
              <a:rPr lang="en-PH" sz="2400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2"/>
              </a:rPr>
              <a:t>(02) 8536 4675</a:t>
            </a:r>
            <a:endParaRPr lang="en-US" sz="2400" b="0" i="0" dirty="0"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24C770-C36D-BB13-E454-2857F1307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7" r="-1" b="17219"/>
          <a:stretch/>
        </p:blipFill>
        <p:spPr>
          <a:xfrm>
            <a:off x="5310177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2181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10726</TotalTime>
  <Words>801</Words>
  <Application>Microsoft Office PowerPoint</Application>
  <PresentationFormat>Widescreen</PresentationFormat>
  <Paragraphs>118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Arial</vt:lpstr>
      <vt:lpstr>Calibri</vt:lpstr>
      <vt:lpstr>Calibri Light</vt:lpstr>
      <vt:lpstr>Tekton Pro Cond</vt:lpstr>
      <vt:lpstr>Verdana</vt:lpstr>
      <vt:lpstr>Office Theme</vt:lpstr>
      <vt:lpstr>Custom Design</vt:lpstr>
      <vt:lpstr>2_Custom Design</vt:lpstr>
      <vt:lpstr>3_Custom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</dc:creator>
  <cp:lastModifiedBy>Richelle Engracia</cp:lastModifiedBy>
  <cp:revision>540</cp:revision>
  <dcterms:created xsi:type="dcterms:W3CDTF">2018-02-26T14:28:17Z</dcterms:created>
  <dcterms:modified xsi:type="dcterms:W3CDTF">2023-06-21T23:41:46Z</dcterms:modified>
</cp:coreProperties>
</file>